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64" r:id="rId9"/>
    <p:sldId id="265" r:id="rId10"/>
    <p:sldId id="261" r:id="rId11"/>
    <p:sldId id="266" r:id="rId12"/>
    <p:sldId id="267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402" y="-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6926C-D2E2-4AC4-9553-368DC016D865}" type="datetimeFigureOut">
              <a:rPr lang="en-AU" smtClean="0"/>
              <a:pPr/>
              <a:t>20/10/2012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A3EBAC-A29B-4ACC-A0F5-01CBA8C68320}" type="slidenum">
              <a:rPr lang="en-AU" smtClean="0"/>
              <a:pPr/>
              <a:t>‹#›</a:t>
            </a:fld>
            <a:endParaRPr lang="en-AU" dirty="0"/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6926C-D2E2-4AC4-9553-368DC016D865}" type="datetimeFigureOut">
              <a:rPr lang="en-AU" smtClean="0"/>
              <a:pPr/>
              <a:t>20/10/2012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A3EBAC-A29B-4ACC-A0F5-01CBA8C68320}" type="slidenum">
              <a:rPr lang="en-AU" smtClean="0"/>
              <a:pPr/>
              <a:t>‹#›</a:t>
            </a:fld>
            <a:endParaRPr lang="en-A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Rectangle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6926C-D2E2-4AC4-9553-368DC016D865}" type="datetimeFigureOut">
              <a:rPr lang="en-AU" smtClean="0"/>
              <a:pPr/>
              <a:t>20/10/2012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A3EBAC-A29B-4ACC-A0F5-01CBA8C68320}" type="slidenum">
              <a:rPr lang="en-AU" smtClean="0"/>
              <a:pPr/>
              <a:t>‹#›</a:t>
            </a:fld>
            <a:endParaRPr lang="en-A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6926C-D2E2-4AC4-9553-368DC016D865}" type="datetimeFigureOut">
              <a:rPr lang="en-AU" smtClean="0"/>
              <a:pPr/>
              <a:t>20/10/2012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A3EBAC-A29B-4ACC-A0F5-01CBA8C68320}" type="slidenum">
              <a:rPr lang="en-AU" smtClean="0"/>
              <a:pPr/>
              <a:t>‹#›</a:t>
            </a:fld>
            <a:endParaRPr lang="en-A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6926C-D2E2-4AC4-9553-368DC016D865}" type="datetimeFigureOut">
              <a:rPr lang="en-AU" smtClean="0"/>
              <a:pPr/>
              <a:t>20/10/2012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A3EBAC-A29B-4ACC-A0F5-01CBA8C68320}" type="slidenum">
              <a:rPr lang="en-AU" smtClean="0"/>
              <a:pPr/>
              <a:t>‹#›</a:t>
            </a:fld>
            <a:endParaRPr lang="en-A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6926C-D2E2-4AC4-9553-368DC016D865}" type="datetimeFigureOut">
              <a:rPr lang="en-AU" smtClean="0"/>
              <a:pPr/>
              <a:t>20/10/2012</a:t>
            </a:fld>
            <a:endParaRPr lang="en-A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A3EBAC-A29B-4ACC-A0F5-01CBA8C68320}" type="slidenum">
              <a:rPr lang="en-AU" smtClean="0"/>
              <a:pPr/>
              <a:t>‹#›</a:t>
            </a:fld>
            <a:endParaRPr lang="en-A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6926C-D2E2-4AC4-9553-368DC016D865}" type="datetimeFigureOut">
              <a:rPr lang="en-AU" smtClean="0"/>
              <a:pPr/>
              <a:t>20/10/2012</a:t>
            </a:fld>
            <a:endParaRPr lang="en-A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A3EBAC-A29B-4ACC-A0F5-01CBA8C68320}" type="slidenum">
              <a:rPr lang="en-AU" smtClean="0"/>
              <a:pPr/>
              <a:t>‹#›</a:t>
            </a:fld>
            <a:endParaRPr lang="en-A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6926C-D2E2-4AC4-9553-368DC016D865}" type="datetimeFigureOut">
              <a:rPr lang="en-AU" smtClean="0"/>
              <a:pPr/>
              <a:t>20/10/2012</a:t>
            </a:fld>
            <a:endParaRPr lang="en-A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A3EBAC-A29B-4ACC-A0F5-01CBA8C68320}" type="slidenum">
              <a:rPr lang="en-AU" smtClean="0"/>
              <a:pPr/>
              <a:t>‹#›</a:t>
            </a:fld>
            <a:endParaRPr lang="en-A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6926C-D2E2-4AC4-9553-368DC016D865}" type="datetimeFigureOut">
              <a:rPr lang="en-AU" smtClean="0"/>
              <a:pPr/>
              <a:t>20/10/2012</a:t>
            </a:fld>
            <a:endParaRPr lang="en-A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A3EBAC-A29B-4ACC-A0F5-01CBA8C68320}" type="slidenum">
              <a:rPr lang="en-AU" smtClean="0"/>
              <a:pPr/>
              <a:t>‹#›</a:t>
            </a:fld>
            <a:endParaRPr lang="en-A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6926C-D2E2-4AC4-9553-368DC016D865}" type="datetimeFigureOut">
              <a:rPr lang="en-AU" smtClean="0"/>
              <a:pPr/>
              <a:t>20/10/2012</a:t>
            </a:fld>
            <a:endParaRPr lang="en-A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A3EBAC-A29B-4ACC-A0F5-01CBA8C68320}" type="slidenum">
              <a:rPr lang="en-AU" smtClean="0"/>
              <a:pPr/>
              <a:t>‹#›</a:t>
            </a:fld>
            <a:endParaRPr lang="en-AU" dirty="0"/>
          </a:p>
        </p:txBody>
      </p:sp>
      <p:sp>
        <p:nvSpPr>
          <p:cNvPr id="12" name="Rectangle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D136926C-D2E2-4AC4-9553-368DC016D865}" type="datetimeFigureOut">
              <a:rPr lang="en-AU" smtClean="0"/>
              <a:pPr/>
              <a:t>20/10/2012</a:t>
            </a:fld>
            <a:endParaRPr lang="en-AU" dirty="0"/>
          </a:p>
        </p:txBody>
      </p:sp>
      <p:sp>
        <p:nvSpPr>
          <p:cNvPr id="11" name="Rectangle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en-A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0BA3EBAC-A29B-4ACC-A0F5-01CBA8C68320}" type="slidenum">
              <a:rPr lang="en-AU" smtClean="0"/>
              <a:pPr/>
              <a:t>‹#›</a:t>
            </a:fld>
            <a:endParaRPr lang="en-A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7" name="Rectangle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D136926C-D2E2-4AC4-9553-368DC016D865}" type="datetimeFigureOut">
              <a:rPr lang="en-AU" smtClean="0"/>
              <a:pPr/>
              <a:t>20/10/2012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0BA3EBAC-A29B-4ACC-A0F5-01CBA8C68320}" type="slidenum">
              <a:rPr lang="en-AU" smtClean="0"/>
              <a:pPr/>
              <a:t>‹#›</a:t>
            </a:fld>
            <a:endParaRPr lang="en-A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11560" y="1988840"/>
            <a:ext cx="8077200" cy="1673352"/>
          </a:xfrm>
        </p:spPr>
        <p:txBody>
          <a:bodyPr/>
          <a:lstStyle/>
          <a:p>
            <a:pPr algn="ctr"/>
            <a:r>
              <a:rPr lang="en-AU" dirty="0" smtClean="0"/>
              <a:t>UTS Staff Training: </a:t>
            </a:r>
            <a:br>
              <a:rPr lang="en-AU" dirty="0" smtClean="0"/>
            </a:br>
            <a:r>
              <a:rPr lang="en-AU" dirty="0" smtClean="0"/>
              <a:t>Teaching Strategies</a:t>
            </a:r>
            <a:endParaRPr lang="en-A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67544" y="5445224"/>
            <a:ext cx="8077200" cy="851544"/>
          </a:xfrm>
        </p:spPr>
        <p:txBody>
          <a:bodyPr>
            <a:normAutofit/>
          </a:bodyPr>
          <a:lstStyle/>
          <a:p>
            <a:pPr algn="ctr"/>
            <a:r>
              <a:rPr lang="en-AU" sz="3600" dirty="0" smtClean="0">
                <a:solidFill>
                  <a:schemeClr val="tx1"/>
                </a:solidFill>
              </a:rPr>
              <a:t>UTS Summer School Program 2012-13</a:t>
            </a:r>
          </a:p>
        </p:txBody>
      </p:sp>
      <p:pic>
        <p:nvPicPr>
          <p:cNvPr id="18434" name="Picture 2" descr="http://gestioncultura.cervantes.es/COMUNES/18549_I_UTS_2K_logo_black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260648"/>
            <a:ext cx="3888432" cy="8879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teacherstraining.com.au/wp-content/uploads/2011/08/Behaviour-Management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12160" y="1628800"/>
            <a:ext cx="2857500" cy="4276725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3) Behaviour Management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412776"/>
            <a:ext cx="5554960" cy="5040560"/>
          </a:xfrm>
        </p:spPr>
        <p:txBody>
          <a:bodyPr>
            <a:normAutofit fontScale="25000" lnSpcReduction="20000"/>
          </a:bodyPr>
          <a:lstStyle/>
          <a:p>
            <a:pPr>
              <a:lnSpc>
                <a:spcPct val="150000"/>
              </a:lnSpc>
              <a:buNone/>
            </a:pPr>
            <a:r>
              <a:rPr lang="en-AU" sz="7200" b="1" u="sng" dirty="0" smtClean="0"/>
              <a:t>General</a:t>
            </a:r>
          </a:p>
          <a:p>
            <a:pPr>
              <a:lnSpc>
                <a:spcPct val="150000"/>
              </a:lnSpc>
            </a:pPr>
            <a:r>
              <a:rPr lang="en-AU" sz="7200" dirty="0" smtClean="0"/>
              <a:t>Students enrolled in summer school are generally well behaved and there are rarely any behavioural issues.</a:t>
            </a:r>
          </a:p>
          <a:p>
            <a:pPr>
              <a:lnSpc>
                <a:spcPct val="150000"/>
              </a:lnSpc>
            </a:pPr>
            <a:r>
              <a:rPr lang="en-AU" sz="7200" dirty="0" smtClean="0"/>
              <a:t>Important to structure programs to prevent behaviour management issues through engaging students in meaningful &amp; stimulating activities</a:t>
            </a:r>
          </a:p>
          <a:p>
            <a:pPr>
              <a:lnSpc>
                <a:spcPct val="150000"/>
              </a:lnSpc>
            </a:pPr>
            <a:r>
              <a:rPr lang="en-AU" sz="7200" dirty="0" smtClean="0"/>
              <a:t>Administrative processes – roll marking, legal requirements, duty of care etc.</a:t>
            </a:r>
          </a:p>
          <a:p>
            <a:pPr>
              <a:lnSpc>
                <a:spcPct val="150000"/>
              </a:lnSpc>
            </a:pPr>
            <a:r>
              <a:rPr lang="en-AU" sz="7200" dirty="0" smtClean="0"/>
              <a:t>Establish a clear set of parameters from the start.</a:t>
            </a:r>
          </a:p>
          <a:p>
            <a:pPr>
              <a:lnSpc>
                <a:spcPct val="150000"/>
              </a:lnSpc>
            </a:pPr>
            <a:r>
              <a:rPr lang="en-AU" sz="7200" dirty="0" smtClean="0"/>
              <a:t>Be firm, fair and consistent with expectations of behaviour.</a:t>
            </a:r>
          </a:p>
          <a:p>
            <a:pPr>
              <a:lnSpc>
                <a:spcPct val="150000"/>
              </a:lnSpc>
            </a:pPr>
            <a:r>
              <a:rPr lang="en-AU" sz="7200" dirty="0" smtClean="0"/>
              <a:t>Seek to establish a responsible adult orientated learning environment.</a:t>
            </a:r>
            <a:endParaRPr lang="en-AU" sz="7200" dirty="0"/>
          </a:p>
        </p:txBody>
      </p:sp>
      <p:sp>
        <p:nvSpPr>
          <p:cNvPr id="4" name="Rectangle 3"/>
          <p:cNvSpPr/>
          <p:nvPr/>
        </p:nvSpPr>
        <p:spPr>
          <a:xfrm>
            <a:off x="6191672" y="5661248"/>
            <a:ext cx="270080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dirty="0" smtClean="0"/>
              <a:t>Image Source Page: http://teacherstraining.com.au/behaviour-management/</a:t>
            </a:r>
            <a:endParaRPr lang="en-AU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3) Behaviour Management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556792"/>
            <a:ext cx="8229600" cy="4625609"/>
          </a:xfrm>
        </p:spPr>
        <p:txBody>
          <a:bodyPr>
            <a:normAutofit fontScale="77500" lnSpcReduction="20000"/>
          </a:bodyPr>
          <a:lstStyle/>
          <a:p>
            <a:pPr>
              <a:lnSpc>
                <a:spcPct val="160000"/>
              </a:lnSpc>
              <a:buNone/>
            </a:pPr>
            <a:r>
              <a:rPr lang="en-AU" b="1" u="sng" dirty="0" smtClean="0"/>
              <a:t>Strategies</a:t>
            </a:r>
          </a:p>
          <a:p>
            <a:pPr>
              <a:lnSpc>
                <a:spcPct val="160000"/>
              </a:lnSpc>
            </a:pPr>
            <a:r>
              <a:rPr lang="en-AU" dirty="0" smtClean="0"/>
              <a:t>Utilise ice-breaker &amp; energiser activities to develop a rapport with students</a:t>
            </a:r>
          </a:p>
          <a:p>
            <a:pPr>
              <a:lnSpc>
                <a:spcPct val="160000"/>
              </a:lnSpc>
            </a:pPr>
            <a:r>
              <a:rPr lang="en-AU" dirty="0" smtClean="0"/>
              <a:t>Instil a Safe, Respectful, Learning Culture &amp; Environment</a:t>
            </a:r>
          </a:p>
          <a:p>
            <a:pPr>
              <a:lnSpc>
                <a:spcPct val="160000"/>
              </a:lnSpc>
            </a:pPr>
            <a:r>
              <a:rPr lang="en-AU" dirty="0" smtClean="0"/>
              <a:t>Build a strong rapport with students, get to know them</a:t>
            </a:r>
          </a:p>
          <a:p>
            <a:pPr>
              <a:lnSpc>
                <a:spcPct val="160000"/>
              </a:lnSpc>
            </a:pPr>
            <a:r>
              <a:rPr lang="en-AU" dirty="0" smtClean="0"/>
              <a:t>Be consistent with disciplining students</a:t>
            </a:r>
          </a:p>
          <a:p>
            <a:pPr>
              <a:lnSpc>
                <a:spcPct val="160000"/>
              </a:lnSpc>
            </a:pPr>
            <a:r>
              <a:rPr lang="en-AU" dirty="0" smtClean="0"/>
              <a:t>Set clear expectations and subsequent consequences</a:t>
            </a:r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3) Behaviour Management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484784"/>
            <a:ext cx="4978896" cy="4752527"/>
          </a:xfrm>
        </p:spPr>
        <p:txBody>
          <a:bodyPr wrap="square">
            <a:normAutofit fontScale="62500" lnSpcReduction="20000"/>
          </a:bodyPr>
          <a:lstStyle/>
          <a:p>
            <a:pPr>
              <a:lnSpc>
                <a:spcPct val="160000"/>
              </a:lnSpc>
              <a:buNone/>
            </a:pPr>
            <a:r>
              <a:rPr lang="en-AU" sz="3500" b="1" u="sng" dirty="0" smtClean="0"/>
              <a:t>Examples of non-compliant behaviour </a:t>
            </a:r>
          </a:p>
          <a:p>
            <a:pPr marL="633222" indent="-514350">
              <a:lnSpc>
                <a:spcPct val="160000"/>
              </a:lnSpc>
              <a:buFont typeface="+mj-lt"/>
              <a:buAutoNum type="arabicParenR"/>
            </a:pPr>
            <a:r>
              <a:rPr lang="en-AU" dirty="0" smtClean="0"/>
              <a:t>Use of mobile phones during sessions</a:t>
            </a:r>
          </a:p>
          <a:p>
            <a:pPr marL="633222" indent="-514350">
              <a:lnSpc>
                <a:spcPct val="160000"/>
              </a:lnSpc>
              <a:buFont typeface="+mj-lt"/>
              <a:buAutoNum type="arabicParenR"/>
            </a:pPr>
            <a:r>
              <a:rPr lang="en-AU" dirty="0" smtClean="0"/>
              <a:t>Student wanting to change allocated group</a:t>
            </a:r>
          </a:p>
          <a:p>
            <a:pPr marL="633222" indent="-514350">
              <a:lnSpc>
                <a:spcPct val="160000"/>
              </a:lnSpc>
              <a:buFont typeface="+mj-lt"/>
              <a:buAutoNum type="arabicParenR"/>
            </a:pPr>
            <a:r>
              <a:rPr lang="en-AU" dirty="0" smtClean="0"/>
              <a:t>Punctuality – lateness</a:t>
            </a:r>
          </a:p>
          <a:p>
            <a:pPr marL="633222" indent="-514350">
              <a:lnSpc>
                <a:spcPct val="160000"/>
              </a:lnSpc>
              <a:buFont typeface="+mj-lt"/>
              <a:buAutoNum type="arabicParenR"/>
            </a:pPr>
            <a:r>
              <a:rPr lang="en-AU" dirty="0" smtClean="0"/>
              <a:t>Student wandering around at lunchtime in the wrong areas</a:t>
            </a:r>
          </a:p>
          <a:p>
            <a:pPr marL="633222" indent="-514350">
              <a:lnSpc>
                <a:spcPct val="160000"/>
              </a:lnSpc>
              <a:buFont typeface="+mj-lt"/>
              <a:buAutoNum type="arabicParenR"/>
            </a:pPr>
            <a:r>
              <a:rPr lang="en-AU" dirty="0" smtClean="0"/>
              <a:t>Student being disinterested and not engaging in the program, activities or work</a:t>
            </a:r>
          </a:p>
          <a:p>
            <a:pPr>
              <a:buNone/>
            </a:pPr>
            <a:endParaRPr lang="en-AU" dirty="0"/>
          </a:p>
        </p:txBody>
      </p:sp>
      <p:pic>
        <p:nvPicPr>
          <p:cNvPr id="1026" name="Picture 2" descr="http://learnenglishteens.britishcouncil.org/sites/teens/files/styles/article/public/field/image/istock_000016212764small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24128" y="1556792"/>
            <a:ext cx="3192354" cy="1795699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6228184" y="3356992"/>
            <a:ext cx="2520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900" dirty="0" smtClean="0"/>
              <a:t>Image Source: learnenglishteens.britishcouncil.org</a:t>
            </a:r>
            <a:endParaRPr lang="en-AU" sz="900" dirty="0"/>
          </a:p>
        </p:txBody>
      </p:sp>
      <p:pic>
        <p:nvPicPr>
          <p:cNvPr id="1028" name="Picture 4" descr="http://www.deyncourtprimary.co.uk/Images/Photos%20for%20main/After%20school/behaviour-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68144" y="3717032"/>
            <a:ext cx="2666532" cy="2681347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6300192" y="6381328"/>
            <a:ext cx="208823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900" dirty="0" smtClean="0"/>
              <a:t>Image Source: deyncourtprimary.co.uk</a:t>
            </a:r>
            <a:endParaRPr lang="en-AU" sz="9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maasd.edublogs.org/files/2010/01/brainstorming_10_08_08_pc_pro_m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61781" y="2204864"/>
            <a:ext cx="3982219" cy="3982219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Teaching Strategies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33222" indent="-514350">
              <a:lnSpc>
                <a:spcPct val="150000"/>
              </a:lnSpc>
              <a:buFont typeface="+mj-lt"/>
              <a:buAutoNum type="arabicParenR"/>
            </a:pPr>
            <a:r>
              <a:rPr lang="en-AU" dirty="0" smtClean="0"/>
              <a:t>Icebreaker &amp; Energiser Activities </a:t>
            </a:r>
          </a:p>
          <a:p>
            <a:pPr marL="633222" indent="-514350">
              <a:lnSpc>
                <a:spcPct val="150000"/>
              </a:lnSpc>
              <a:buFont typeface="+mj-lt"/>
              <a:buAutoNum type="arabicParenR"/>
            </a:pPr>
            <a:r>
              <a:rPr lang="en-AU" dirty="0" smtClean="0"/>
              <a:t>Teaching Strategies: Group Work</a:t>
            </a:r>
          </a:p>
          <a:p>
            <a:pPr marL="633222" indent="-514350">
              <a:lnSpc>
                <a:spcPct val="150000"/>
              </a:lnSpc>
              <a:buFont typeface="+mj-lt"/>
              <a:buAutoNum type="arabicParenR"/>
            </a:pPr>
            <a:r>
              <a:rPr lang="en-AU" dirty="0" smtClean="0"/>
              <a:t>Behaviour Management </a:t>
            </a:r>
            <a:endParaRPr lang="en-AU" dirty="0"/>
          </a:p>
        </p:txBody>
      </p:sp>
      <p:sp>
        <p:nvSpPr>
          <p:cNvPr id="5" name="TextBox 4"/>
          <p:cNvSpPr txBox="1"/>
          <p:nvPr/>
        </p:nvSpPr>
        <p:spPr>
          <a:xfrm>
            <a:off x="5220072" y="6237312"/>
            <a:ext cx="3744416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050" dirty="0" smtClean="0"/>
              <a:t>Image source: http://maasd.edublogs.org/2010/01/17/creating-an-environment-which-meets-student-learning-needs/</a:t>
            </a:r>
            <a:endParaRPr lang="en-AU" sz="105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7" name="Picture 1" descr="D:\Users\Aynsley\Pictures\thCAYKUOT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84168" y="1700808"/>
            <a:ext cx="2768068" cy="3145532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dirty="0" smtClean="0"/>
              <a:t>1) Icebreaker &amp; Energiser Activities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628800"/>
            <a:ext cx="5554960" cy="4625609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150000"/>
              </a:lnSpc>
              <a:buNone/>
            </a:pPr>
            <a:r>
              <a:rPr lang="en-AU" sz="2400" b="1" u="sng" dirty="0" smtClean="0"/>
              <a:t>Why use icebreakers &amp; energisers?</a:t>
            </a:r>
          </a:p>
          <a:p>
            <a:pPr>
              <a:lnSpc>
                <a:spcPct val="150000"/>
              </a:lnSpc>
            </a:pPr>
            <a:r>
              <a:rPr lang="en-AU" sz="2400" dirty="0" smtClean="0"/>
              <a:t>Creates a positive group atmosphere </a:t>
            </a:r>
          </a:p>
          <a:p>
            <a:pPr>
              <a:lnSpc>
                <a:spcPct val="150000"/>
              </a:lnSpc>
            </a:pPr>
            <a:r>
              <a:rPr lang="en-AU" sz="2400" dirty="0" smtClean="0"/>
              <a:t>Help students to relax </a:t>
            </a:r>
          </a:p>
          <a:p>
            <a:pPr>
              <a:lnSpc>
                <a:spcPct val="150000"/>
              </a:lnSpc>
            </a:pPr>
            <a:r>
              <a:rPr lang="en-AU" sz="2400" dirty="0" smtClean="0"/>
              <a:t>Breaks down barriers between students </a:t>
            </a:r>
          </a:p>
          <a:p>
            <a:pPr>
              <a:lnSpc>
                <a:spcPct val="150000"/>
              </a:lnSpc>
            </a:pPr>
            <a:r>
              <a:rPr lang="en-AU" sz="2400" dirty="0" smtClean="0"/>
              <a:t>Energise &amp; motivate </a:t>
            </a:r>
          </a:p>
          <a:p>
            <a:pPr>
              <a:lnSpc>
                <a:spcPct val="150000"/>
              </a:lnSpc>
            </a:pPr>
            <a:r>
              <a:rPr lang="en-AU" sz="2400" dirty="0" smtClean="0"/>
              <a:t>Assist students to "think outside the box" </a:t>
            </a:r>
          </a:p>
          <a:p>
            <a:pPr>
              <a:lnSpc>
                <a:spcPct val="150000"/>
              </a:lnSpc>
            </a:pPr>
            <a:r>
              <a:rPr lang="en-AU" sz="2400" dirty="0" smtClean="0"/>
              <a:t>Help students to get to know one </a:t>
            </a:r>
            <a:endParaRPr lang="en-AU" sz="2400" dirty="0" smtClean="0"/>
          </a:p>
          <a:p>
            <a:pPr>
              <a:lnSpc>
                <a:spcPct val="150000"/>
              </a:lnSpc>
              <a:buNone/>
            </a:pPr>
            <a:r>
              <a:rPr lang="en-AU" sz="2400" dirty="0" smtClean="0"/>
              <a:t> </a:t>
            </a:r>
            <a:r>
              <a:rPr lang="en-AU" sz="2400" dirty="0" smtClean="0"/>
              <a:t>     </a:t>
            </a:r>
            <a:r>
              <a:rPr lang="en-AU" sz="2400" dirty="0" smtClean="0"/>
              <a:t>another</a:t>
            </a:r>
            <a:endParaRPr lang="en-AU" sz="2400" dirty="0" smtClean="0"/>
          </a:p>
          <a:p>
            <a:pPr>
              <a:lnSpc>
                <a:spcPct val="150000"/>
              </a:lnSpc>
            </a:pPr>
            <a:r>
              <a:rPr lang="en-AU" sz="2400" dirty="0" smtClean="0"/>
              <a:t>Prevents boredom</a:t>
            </a:r>
          </a:p>
          <a:p>
            <a:endParaRPr lang="en-AU" dirty="0"/>
          </a:p>
        </p:txBody>
      </p:sp>
      <p:sp>
        <p:nvSpPr>
          <p:cNvPr id="4" name="Rectangle 3"/>
          <p:cNvSpPr/>
          <p:nvPr/>
        </p:nvSpPr>
        <p:spPr>
          <a:xfrm>
            <a:off x="5436096" y="4941168"/>
            <a:ext cx="3816424" cy="2880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dirty="0" smtClean="0"/>
              <a:t>Image Source Page:</a:t>
            </a:r>
            <a:r>
              <a:rPr lang="en-AU" sz="1200" dirty="0" smtClean="0"/>
              <a:t> </a:t>
            </a:r>
            <a:r>
              <a:rPr lang="fr-FR" sz="1200" dirty="0" smtClean="0"/>
              <a:t>ww.kenshinkai.com/10Master.htm</a:t>
            </a:r>
            <a:endParaRPr lang="en-AU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dirty="0" smtClean="0"/>
              <a:t>1) Icebreaker &amp; Energiser Activities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268760"/>
            <a:ext cx="5050904" cy="5256584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  <a:buNone/>
            </a:pPr>
            <a:r>
              <a:rPr lang="en-AU" sz="2400" b="1" u="sng" dirty="0" smtClean="0"/>
              <a:t>Examples:</a:t>
            </a:r>
          </a:p>
          <a:p>
            <a:pPr>
              <a:lnSpc>
                <a:spcPct val="150000"/>
              </a:lnSpc>
            </a:pPr>
            <a:r>
              <a:rPr lang="en-AU" sz="1800" dirty="0" smtClean="0"/>
              <a:t>Personal information questionnaire</a:t>
            </a:r>
          </a:p>
          <a:p>
            <a:pPr>
              <a:lnSpc>
                <a:spcPct val="150000"/>
              </a:lnSpc>
            </a:pPr>
            <a:r>
              <a:rPr lang="en-AU" sz="1800" dirty="0" smtClean="0"/>
              <a:t>2 truths, 1 lie</a:t>
            </a:r>
          </a:p>
          <a:p>
            <a:pPr>
              <a:lnSpc>
                <a:spcPct val="150000"/>
              </a:lnSpc>
            </a:pPr>
            <a:r>
              <a:rPr lang="en-AU" sz="1800" dirty="0" smtClean="0"/>
              <a:t>Mr squiggle</a:t>
            </a:r>
          </a:p>
          <a:p>
            <a:pPr>
              <a:lnSpc>
                <a:spcPct val="150000"/>
              </a:lnSpc>
            </a:pPr>
            <a:r>
              <a:rPr lang="en-AU" sz="1800" dirty="0" smtClean="0"/>
              <a:t>Machine energiser</a:t>
            </a:r>
          </a:p>
          <a:p>
            <a:pPr>
              <a:lnSpc>
                <a:spcPct val="150000"/>
              </a:lnSpc>
            </a:pPr>
            <a:r>
              <a:rPr lang="en-AU" sz="1800" dirty="0" smtClean="0"/>
              <a:t>Silent birth order</a:t>
            </a:r>
          </a:p>
          <a:p>
            <a:pPr>
              <a:lnSpc>
                <a:spcPct val="150000"/>
              </a:lnSpc>
            </a:pPr>
            <a:r>
              <a:rPr lang="en-AU" sz="1800" dirty="0" smtClean="0"/>
              <a:t>Exquisite corpse drawing</a:t>
            </a:r>
          </a:p>
          <a:p>
            <a:pPr>
              <a:lnSpc>
                <a:spcPct val="150000"/>
              </a:lnSpc>
            </a:pPr>
            <a:r>
              <a:rPr lang="en-AU" sz="1800" dirty="0" smtClean="0"/>
              <a:t>Identity game (celebrity heads)</a:t>
            </a:r>
          </a:p>
          <a:p>
            <a:pPr>
              <a:lnSpc>
                <a:spcPct val="150000"/>
              </a:lnSpc>
            </a:pPr>
            <a:r>
              <a:rPr lang="en-AU" sz="1800" dirty="0" smtClean="0"/>
              <a:t>Group brainstorm on what they expect to learn in the course.</a:t>
            </a:r>
          </a:p>
          <a:p>
            <a:pPr>
              <a:lnSpc>
                <a:spcPct val="150000"/>
              </a:lnSpc>
            </a:pPr>
            <a:r>
              <a:rPr lang="en-AU" sz="1800" dirty="0" smtClean="0"/>
              <a:t>Name </a:t>
            </a:r>
            <a:r>
              <a:rPr lang="en-AU" sz="1800" dirty="0" smtClean="0"/>
              <a:t>Bingo</a:t>
            </a:r>
            <a:endParaRPr lang="en-AU" sz="1800" dirty="0" smtClean="0"/>
          </a:p>
          <a:p>
            <a:pPr>
              <a:lnSpc>
                <a:spcPct val="150000"/>
              </a:lnSpc>
            </a:pPr>
            <a:r>
              <a:rPr lang="en-AU" sz="1800" dirty="0" smtClean="0"/>
              <a:t>Secret Identity</a:t>
            </a:r>
            <a:endParaRPr lang="en-AU" sz="1800" dirty="0"/>
          </a:p>
        </p:txBody>
      </p:sp>
      <p:sp>
        <p:nvSpPr>
          <p:cNvPr id="4" name="Rectangle 3"/>
          <p:cNvSpPr/>
          <p:nvPr/>
        </p:nvSpPr>
        <p:spPr>
          <a:xfrm>
            <a:off x="5580112" y="4653136"/>
            <a:ext cx="3275856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100" dirty="0" smtClean="0"/>
              <a:t>Image Source Page: http://www.antarctica.gov.au/about-us/publications/australian-antarctic-magazine/2006-2010/issue-17-2009/managing-human-impacts</a:t>
            </a:r>
            <a:endParaRPr lang="en-AU" sz="1100" dirty="0"/>
          </a:p>
        </p:txBody>
      </p:sp>
      <p:pic>
        <p:nvPicPr>
          <p:cNvPr id="3074" name="Picture 2" descr="http://images.aad.gov.au/img.py/5977.jpg?width=550&amp;height=36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92080" y="1700808"/>
            <a:ext cx="3451109" cy="29031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www.elmhurst.edu/library/learningcenter/Note%20Taking%20Strategies/teacher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6016" y="1628800"/>
            <a:ext cx="4210050" cy="4486275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2) Teaching Strategies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556792"/>
            <a:ext cx="4474840" cy="4625609"/>
          </a:xfrm>
        </p:spPr>
        <p:txBody>
          <a:bodyPr>
            <a:normAutofit fontScale="85000" lnSpcReduction="20000"/>
          </a:bodyPr>
          <a:lstStyle/>
          <a:p>
            <a:pPr>
              <a:lnSpc>
                <a:spcPct val="150000"/>
              </a:lnSpc>
            </a:pPr>
            <a:r>
              <a:rPr lang="en-AU" sz="2100" dirty="0" smtClean="0"/>
              <a:t>Student based learning</a:t>
            </a:r>
          </a:p>
          <a:p>
            <a:pPr>
              <a:lnSpc>
                <a:spcPct val="150000"/>
              </a:lnSpc>
            </a:pPr>
            <a:r>
              <a:rPr lang="en-AU" sz="2100" dirty="0" smtClean="0"/>
              <a:t>Interactive learning activities</a:t>
            </a:r>
          </a:p>
          <a:p>
            <a:pPr>
              <a:lnSpc>
                <a:spcPct val="150000"/>
              </a:lnSpc>
            </a:pPr>
            <a:r>
              <a:rPr lang="en-AU" sz="2100" dirty="0" smtClean="0"/>
              <a:t>All learning must be meaningful and significant</a:t>
            </a:r>
          </a:p>
          <a:p>
            <a:pPr>
              <a:lnSpc>
                <a:spcPct val="150000"/>
              </a:lnSpc>
            </a:pPr>
            <a:r>
              <a:rPr lang="en-AU" sz="2100" dirty="0" smtClean="0"/>
              <a:t>Think-pair-share mode of learning.</a:t>
            </a:r>
          </a:p>
          <a:p>
            <a:pPr>
              <a:lnSpc>
                <a:spcPct val="150000"/>
              </a:lnSpc>
            </a:pPr>
            <a:r>
              <a:rPr lang="en-AU" sz="2100" dirty="0" smtClean="0"/>
              <a:t>Group work and peer scaffolding.</a:t>
            </a:r>
          </a:p>
          <a:p>
            <a:pPr>
              <a:lnSpc>
                <a:spcPct val="150000"/>
              </a:lnSpc>
            </a:pPr>
            <a:r>
              <a:rPr lang="en-AU" sz="2100" dirty="0" smtClean="0"/>
              <a:t>Exploratory learning</a:t>
            </a:r>
          </a:p>
          <a:p>
            <a:pPr>
              <a:lnSpc>
                <a:spcPct val="150000"/>
              </a:lnSpc>
            </a:pPr>
            <a:r>
              <a:rPr lang="en-AU" sz="2100" dirty="0" smtClean="0"/>
              <a:t> Learning activities need to be fun and interesting</a:t>
            </a:r>
          </a:p>
          <a:p>
            <a:pPr>
              <a:lnSpc>
                <a:spcPct val="150000"/>
              </a:lnSpc>
            </a:pPr>
            <a:r>
              <a:rPr lang="en-AU" sz="2100" dirty="0" smtClean="0"/>
              <a:t>All theoretical concepts must be reinforced through a practical activity whenever possible</a:t>
            </a:r>
            <a:endParaRPr lang="en-AU" sz="2100" dirty="0"/>
          </a:p>
        </p:txBody>
      </p:sp>
      <p:sp>
        <p:nvSpPr>
          <p:cNvPr id="5" name="Rectangle 4"/>
          <p:cNvSpPr/>
          <p:nvPr/>
        </p:nvSpPr>
        <p:spPr>
          <a:xfrm>
            <a:off x="4932040" y="6165304"/>
            <a:ext cx="381642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dirty="0" smtClean="0"/>
              <a:t>Image Source Page: http://www.teachinglearning.net/</a:t>
            </a:r>
            <a:endParaRPr lang="en-AU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 descr="http://partoftheplandotcom.files.wordpress.com/2011/11/funny-group-project-definitio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80112" y="1700808"/>
            <a:ext cx="2736304" cy="2065258"/>
          </a:xfrm>
          <a:prstGeom prst="rect">
            <a:avLst/>
          </a:prstGeom>
          <a:noFill/>
        </p:spPr>
      </p:pic>
      <p:pic>
        <p:nvPicPr>
          <p:cNvPr id="7170" name="Picture 2" descr="http://www.travel-to-discover-ghana.com/image-files/funny-truck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32040" y="4149080"/>
            <a:ext cx="3810000" cy="1905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dirty="0" smtClean="0"/>
              <a:t>2) Teaching Strategies: Group Work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340768"/>
            <a:ext cx="4752528" cy="4625609"/>
          </a:xfrm>
        </p:spPr>
        <p:txBody>
          <a:bodyPr>
            <a:normAutofit fontScale="85000" lnSpcReduction="20000"/>
          </a:bodyPr>
          <a:lstStyle/>
          <a:p>
            <a:pPr>
              <a:lnSpc>
                <a:spcPct val="160000"/>
              </a:lnSpc>
              <a:buNone/>
            </a:pPr>
            <a:r>
              <a:rPr lang="en-AU" b="1" u="sng" dirty="0" smtClean="0"/>
              <a:t>What are they?</a:t>
            </a:r>
          </a:p>
          <a:p>
            <a:pPr>
              <a:lnSpc>
                <a:spcPct val="160000"/>
              </a:lnSpc>
            </a:pPr>
            <a:r>
              <a:rPr lang="en-AU" sz="3000" dirty="0" smtClean="0"/>
              <a:t>Getting students into groups</a:t>
            </a:r>
          </a:p>
          <a:p>
            <a:pPr>
              <a:lnSpc>
                <a:spcPct val="160000"/>
              </a:lnSpc>
            </a:pPr>
            <a:r>
              <a:rPr lang="en-AU" sz="3000" dirty="0" smtClean="0"/>
              <a:t>Group learning strategies</a:t>
            </a:r>
          </a:p>
          <a:p>
            <a:pPr>
              <a:lnSpc>
                <a:spcPct val="160000"/>
              </a:lnSpc>
            </a:pPr>
            <a:r>
              <a:rPr lang="en-AU" sz="3000" dirty="0" smtClean="0"/>
              <a:t>Defining roles for students </a:t>
            </a:r>
          </a:p>
          <a:p>
            <a:pPr>
              <a:lnSpc>
                <a:spcPct val="160000"/>
              </a:lnSpc>
            </a:pPr>
            <a:r>
              <a:rPr lang="en-AU" sz="3000" dirty="0" smtClean="0"/>
              <a:t>How instructions are </a:t>
            </a:r>
          </a:p>
          <a:p>
            <a:pPr>
              <a:lnSpc>
                <a:spcPct val="160000"/>
              </a:lnSpc>
              <a:buNone/>
            </a:pPr>
            <a:r>
              <a:rPr lang="en-AU" sz="3000" dirty="0" smtClean="0"/>
              <a:t>    delivered (visual, aural etc.)</a:t>
            </a:r>
          </a:p>
          <a:p>
            <a:pPr>
              <a:lnSpc>
                <a:spcPct val="160000"/>
              </a:lnSpc>
            </a:pPr>
            <a:r>
              <a:rPr lang="en-AU" sz="3000" dirty="0" smtClean="0"/>
              <a:t>Objectives of lesson/day</a:t>
            </a:r>
          </a:p>
          <a:p>
            <a:pPr>
              <a:lnSpc>
                <a:spcPct val="160000"/>
              </a:lnSpc>
            </a:pPr>
            <a:r>
              <a:rPr lang="en-AU" sz="3000" dirty="0" smtClean="0"/>
              <a:t>Explicit quality criteria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724128" y="6165304"/>
            <a:ext cx="252028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900" dirty="0" smtClean="0"/>
              <a:t>Image Source: travel-to-discover-ghana.com</a:t>
            </a:r>
            <a:endParaRPr lang="en-AU" sz="900" dirty="0"/>
          </a:p>
        </p:txBody>
      </p:sp>
      <p:sp>
        <p:nvSpPr>
          <p:cNvPr id="7" name="TextBox 6"/>
          <p:cNvSpPr txBox="1"/>
          <p:nvPr/>
        </p:nvSpPr>
        <p:spPr>
          <a:xfrm>
            <a:off x="6012160" y="3573016"/>
            <a:ext cx="187220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900" dirty="0" smtClean="0"/>
              <a:t>Image Source: partoftheplan.com</a:t>
            </a:r>
            <a:endParaRPr lang="en-AU" sz="9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dirty="0" smtClean="0"/>
              <a:t>2) Teaching Strategies: Group Work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1556792"/>
            <a:ext cx="8229600" cy="4625609"/>
          </a:xfrm>
        </p:spPr>
        <p:txBody>
          <a:bodyPr>
            <a:normAutofit fontScale="85000" lnSpcReduction="10000"/>
          </a:bodyPr>
          <a:lstStyle/>
          <a:p>
            <a:pPr>
              <a:lnSpc>
                <a:spcPct val="150000"/>
              </a:lnSpc>
              <a:buNone/>
            </a:pPr>
            <a:r>
              <a:rPr lang="en-AU" b="1" u="sng" dirty="0" smtClean="0"/>
              <a:t>Why is group work an important teaching strategy?</a:t>
            </a:r>
          </a:p>
          <a:p>
            <a:pPr>
              <a:lnSpc>
                <a:spcPct val="150000"/>
              </a:lnSpc>
            </a:pPr>
            <a:r>
              <a:rPr lang="en-AU" dirty="0" smtClean="0"/>
              <a:t>Value each others opinions &amp; ideas</a:t>
            </a:r>
          </a:p>
          <a:p>
            <a:pPr>
              <a:lnSpc>
                <a:spcPct val="150000"/>
              </a:lnSpc>
            </a:pPr>
            <a:r>
              <a:rPr lang="en-AU" dirty="0" smtClean="0"/>
              <a:t>Improve confidence</a:t>
            </a:r>
          </a:p>
          <a:p>
            <a:pPr>
              <a:lnSpc>
                <a:spcPct val="150000"/>
              </a:lnSpc>
            </a:pPr>
            <a:r>
              <a:rPr lang="en-AU" dirty="0" smtClean="0"/>
              <a:t>Part of a team</a:t>
            </a:r>
          </a:p>
          <a:p>
            <a:pPr>
              <a:lnSpc>
                <a:spcPct val="150000"/>
              </a:lnSpc>
            </a:pPr>
            <a:r>
              <a:rPr lang="en-AU" dirty="0" smtClean="0"/>
              <a:t>Responsible for own learning</a:t>
            </a:r>
          </a:p>
          <a:p>
            <a:pPr>
              <a:lnSpc>
                <a:spcPct val="150000"/>
              </a:lnSpc>
            </a:pPr>
            <a:r>
              <a:rPr lang="en-AU" dirty="0" smtClean="0"/>
              <a:t>Promotes a variety of different learning styles in order to enhance learning</a:t>
            </a:r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y2socialcomputing.files.wordpress.com/2011/12/hait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15816" y="3861048"/>
            <a:ext cx="4101720" cy="259228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dirty="0" smtClean="0"/>
              <a:t>2) Teaching Strategies: Group Work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1412776"/>
            <a:ext cx="8229600" cy="2877945"/>
          </a:xfrm>
        </p:spPr>
        <p:txBody>
          <a:bodyPr>
            <a:normAutofit fontScale="85000" lnSpcReduction="10000"/>
          </a:bodyPr>
          <a:lstStyle/>
          <a:p>
            <a:pPr>
              <a:lnSpc>
                <a:spcPct val="150000"/>
              </a:lnSpc>
              <a:buNone/>
            </a:pPr>
            <a:r>
              <a:rPr lang="en-AU" b="1" u="sng" dirty="0" smtClean="0"/>
              <a:t>Examples</a:t>
            </a:r>
          </a:p>
          <a:p>
            <a:pPr>
              <a:lnSpc>
                <a:spcPct val="150000"/>
              </a:lnSpc>
            </a:pPr>
            <a:r>
              <a:rPr lang="en-AU" dirty="0" smtClean="0"/>
              <a:t>Strategies to get students into groups</a:t>
            </a:r>
          </a:p>
          <a:p>
            <a:pPr>
              <a:lnSpc>
                <a:spcPct val="150000"/>
              </a:lnSpc>
            </a:pPr>
            <a:r>
              <a:rPr lang="en-AU" dirty="0" smtClean="0"/>
              <a:t>Allocate student roles</a:t>
            </a:r>
          </a:p>
          <a:p>
            <a:pPr>
              <a:lnSpc>
                <a:spcPct val="150000"/>
              </a:lnSpc>
            </a:pPr>
            <a:r>
              <a:rPr lang="en-AU" dirty="0" smtClean="0"/>
              <a:t>Group structures (e.g. think-pair-share, jigsaw etc.) </a:t>
            </a:r>
            <a:endParaRPr lang="en-AU" dirty="0"/>
          </a:p>
        </p:txBody>
      </p:sp>
      <p:sp>
        <p:nvSpPr>
          <p:cNvPr id="5" name="TextBox 4"/>
          <p:cNvSpPr txBox="1"/>
          <p:nvPr/>
        </p:nvSpPr>
        <p:spPr>
          <a:xfrm>
            <a:off x="3491880" y="6453336"/>
            <a:ext cx="273630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900" dirty="0" smtClean="0"/>
              <a:t>Image Source: y2socialcomputing.wordpress.com</a:t>
            </a:r>
            <a:endParaRPr lang="en-AU" sz="9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4" name="Picture 8" descr="http://4.bp.blogspot.com/-O80s82Ao67s/UBFqCj6wGOI/AAAAAAAAAi0/VFZpet133qE/s1600/group-work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32040" y="4149080"/>
            <a:ext cx="3779912" cy="2233346"/>
          </a:xfrm>
          <a:prstGeom prst="rect">
            <a:avLst/>
          </a:prstGeom>
          <a:noFill/>
        </p:spPr>
      </p:pic>
      <p:pic>
        <p:nvPicPr>
          <p:cNvPr id="4098" name="Picture 2" descr="http://bilbea.edublogs.org/files/2008/04/groupwork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4048" y="1628800"/>
            <a:ext cx="3643606" cy="2376264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dirty="0" smtClean="0"/>
              <a:t>2) Teaching Strategies: Group Work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484784"/>
            <a:ext cx="4896544" cy="5112568"/>
          </a:xfrm>
        </p:spPr>
        <p:txBody>
          <a:bodyPr wrap="square">
            <a:normAutofit fontScale="85000" lnSpcReduction="20000"/>
          </a:bodyPr>
          <a:lstStyle/>
          <a:p>
            <a:pPr>
              <a:lnSpc>
                <a:spcPct val="150000"/>
              </a:lnSpc>
              <a:buNone/>
            </a:pPr>
            <a:r>
              <a:rPr lang="en-AU" b="1" u="sng" dirty="0" smtClean="0"/>
              <a:t>Group Work Implementation:</a:t>
            </a:r>
          </a:p>
          <a:p>
            <a:pPr>
              <a:lnSpc>
                <a:spcPct val="150000"/>
              </a:lnSpc>
            </a:pPr>
            <a:r>
              <a:rPr lang="en-AU" sz="2600" dirty="0" smtClean="0"/>
              <a:t>How do you create groups?</a:t>
            </a:r>
          </a:p>
          <a:p>
            <a:pPr>
              <a:lnSpc>
                <a:spcPct val="150000"/>
              </a:lnSpc>
            </a:pPr>
            <a:r>
              <a:rPr lang="en-AU" sz="2600" dirty="0" smtClean="0"/>
              <a:t>How do students work within </a:t>
            </a:r>
          </a:p>
          <a:p>
            <a:pPr>
              <a:lnSpc>
                <a:spcPct val="150000"/>
              </a:lnSpc>
              <a:buNone/>
            </a:pPr>
            <a:r>
              <a:rPr lang="en-AU" sz="2600" dirty="0" smtClean="0"/>
              <a:t>     groups?</a:t>
            </a:r>
          </a:p>
          <a:p>
            <a:pPr>
              <a:lnSpc>
                <a:spcPct val="150000"/>
              </a:lnSpc>
            </a:pPr>
            <a:r>
              <a:rPr lang="en-AU" sz="2600" dirty="0" smtClean="0"/>
              <a:t>How will they demonstrate </a:t>
            </a:r>
            <a:r>
              <a:rPr lang="en-AU" sz="2600" dirty="0" smtClean="0"/>
              <a:t>their</a:t>
            </a:r>
          </a:p>
          <a:p>
            <a:pPr>
              <a:lnSpc>
                <a:spcPct val="150000"/>
              </a:lnSpc>
              <a:buNone/>
            </a:pPr>
            <a:r>
              <a:rPr lang="en-AU" sz="2600" dirty="0" smtClean="0"/>
              <a:t> </a:t>
            </a:r>
            <a:r>
              <a:rPr lang="en-AU" sz="2600" dirty="0" smtClean="0"/>
              <a:t>    </a:t>
            </a:r>
            <a:r>
              <a:rPr lang="en-AU" sz="2600" dirty="0" smtClean="0"/>
              <a:t> </a:t>
            </a:r>
            <a:r>
              <a:rPr lang="en-AU" sz="2600" dirty="0" smtClean="0"/>
              <a:t>learning? </a:t>
            </a:r>
            <a:endParaRPr lang="en-AU" sz="2600" dirty="0" smtClean="0"/>
          </a:p>
          <a:p>
            <a:pPr>
              <a:lnSpc>
                <a:spcPct val="150000"/>
              </a:lnSpc>
              <a:buNone/>
            </a:pPr>
            <a:r>
              <a:rPr lang="en-AU" sz="2600" dirty="0" smtClean="0"/>
              <a:t>     (</a:t>
            </a:r>
            <a:r>
              <a:rPr lang="en-AU" sz="2600" dirty="0" smtClean="0"/>
              <a:t>E.g. </a:t>
            </a:r>
            <a:r>
              <a:rPr lang="en-AU" sz="2600" dirty="0" smtClean="0"/>
              <a:t>Group presentation</a:t>
            </a:r>
            <a:r>
              <a:rPr lang="en-AU" sz="2600" dirty="0" smtClean="0"/>
              <a:t>, role-play, </a:t>
            </a:r>
          </a:p>
          <a:p>
            <a:pPr>
              <a:lnSpc>
                <a:spcPct val="150000"/>
              </a:lnSpc>
              <a:buNone/>
            </a:pPr>
            <a:r>
              <a:rPr lang="en-AU" sz="2600" dirty="0" smtClean="0"/>
              <a:t>     performance, create a product etc.)</a:t>
            </a:r>
          </a:p>
          <a:p>
            <a:pPr>
              <a:lnSpc>
                <a:spcPct val="150000"/>
              </a:lnSpc>
            </a:pPr>
            <a:r>
              <a:rPr lang="en-AU" sz="2600" dirty="0" smtClean="0"/>
              <a:t>Issues (Student imbalance of </a:t>
            </a:r>
            <a:endParaRPr lang="en-AU" sz="2600" dirty="0" smtClean="0"/>
          </a:p>
          <a:p>
            <a:pPr>
              <a:lnSpc>
                <a:spcPct val="150000"/>
              </a:lnSpc>
              <a:buNone/>
            </a:pPr>
            <a:r>
              <a:rPr lang="en-AU" sz="2600" dirty="0" smtClean="0"/>
              <a:t> </a:t>
            </a:r>
            <a:r>
              <a:rPr lang="en-AU" sz="2600" dirty="0" smtClean="0"/>
              <a:t>     </a:t>
            </a:r>
            <a:r>
              <a:rPr lang="en-AU" sz="2600" dirty="0" smtClean="0"/>
              <a:t>performance</a:t>
            </a:r>
            <a:r>
              <a:rPr lang="en-AU" sz="2600" dirty="0" smtClean="0"/>
              <a:t>, group dynamics,</a:t>
            </a:r>
          </a:p>
          <a:p>
            <a:pPr>
              <a:lnSpc>
                <a:spcPct val="150000"/>
              </a:lnSpc>
              <a:buNone/>
            </a:pPr>
            <a:r>
              <a:rPr lang="en-AU" sz="2600" dirty="0" smtClean="0"/>
              <a:t>     unequal share of workload)</a:t>
            </a:r>
          </a:p>
          <a:p>
            <a:pPr>
              <a:buNone/>
            </a:pPr>
            <a:endParaRPr lang="en-AU" b="1" u="sng" dirty="0"/>
          </a:p>
        </p:txBody>
      </p:sp>
      <p:sp>
        <p:nvSpPr>
          <p:cNvPr id="6" name="TextBox 5"/>
          <p:cNvSpPr txBox="1"/>
          <p:nvPr/>
        </p:nvSpPr>
        <p:spPr>
          <a:xfrm>
            <a:off x="6012160" y="4005064"/>
            <a:ext cx="208823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900" dirty="0" smtClean="0"/>
              <a:t>Image Source: bilbea.edublogs.org</a:t>
            </a:r>
            <a:endParaRPr lang="en-AU" sz="900" dirty="0"/>
          </a:p>
        </p:txBody>
      </p:sp>
      <p:sp>
        <p:nvSpPr>
          <p:cNvPr id="10" name="TextBox 9"/>
          <p:cNvSpPr txBox="1"/>
          <p:nvPr/>
        </p:nvSpPr>
        <p:spPr>
          <a:xfrm>
            <a:off x="5724128" y="6381328"/>
            <a:ext cx="244827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900" dirty="0" smtClean="0"/>
              <a:t>Image Source: thisiswhyiamblog.blogspot.com</a:t>
            </a:r>
            <a:endParaRPr lang="en-AU" sz="9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331</TotalTime>
  <Words>587</Words>
  <Application>Microsoft Office PowerPoint</Application>
  <PresentationFormat>On-screen Show (4:3)</PresentationFormat>
  <Paragraphs>104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Module</vt:lpstr>
      <vt:lpstr>UTS Staff Training:  Teaching Strategies</vt:lpstr>
      <vt:lpstr>Teaching Strategies</vt:lpstr>
      <vt:lpstr>1) Icebreaker &amp; Energiser Activities</vt:lpstr>
      <vt:lpstr>1) Icebreaker &amp; Energiser Activities</vt:lpstr>
      <vt:lpstr>2) Teaching Strategies</vt:lpstr>
      <vt:lpstr>2) Teaching Strategies: Group Work</vt:lpstr>
      <vt:lpstr>2) Teaching Strategies: Group Work</vt:lpstr>
      <vt:lpstr>2) Teaching Strategies: Group Work</vt:lpstr>
      <vt:lpstr>2) Teaching Strategies: Group Work</vt:lpstr>
      <vt:lpstr>3) Behaviour Management</vt:lpstr>
      <vt:lpstr>3) Behaviour Management</vt:lpstr>
      <vt:lpstr>3) Behaviour Management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UTS Staff Training:  Teaching Strategies</dc:title>
  <dc:creator>Aynsley</dc:creator>
  <cp:lastModifiedBy>Paul Buckley</cp:lastModifiedBy>
  <cp:revision>32</cp:revision>
  <dcterms:created xsi:type="dcterms:W3CDTF">2012-09-26T20:12:31Z</dcterms:created>
  <dcterms:modified xsi:type="dcterms:W3CDTF">2012-10-19T23:51:57Z</dcterms:modified>
</cp:coreProperties>
</file>